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rinda\Desktop\it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/>
              <a:t>Doba nutná k dokončení úkolu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List1!$B$2</c:f>
              <c:strCache>
                <c:ptCount val="1"/>
                <c:pt idx="0">
                  <c:v>Úkol 1 (v sekundách)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List1!$A$3:$A$10</c:f>
              <c:strCache>
                <c:ptCount val="8"/>
                <c:pt idx="0">
                  <c:v>Uživatel 1</c:v>
                </c:pt>
                <c:pt idx="1">
                  <c:v>Uživatel 2</c:v>
                </c:pt>
                <c:pt idx="2">
                  <c:v>Uživatel 3</c:v>
                </c:pt>
                <c:pt idx="3">
                  <c:v>Uživatel 4</c:v>
                </c:pt>
                <c:pt idx="4">
                  <c:v>Uživatel 5</c:v>
                </c:pt>
                <c:pt idx="5">
                  <c:v>Uživatel 6</c:v>
                </c:pt>
                <c:pt idx="6">
                  <c:v>Uživatel 7</c:v>
                </c:pt>
                <c:pt idx="7">
                  <c:v>Uživatel 8</c:v>
                </c:pt>
              </c:strCache>
            </c:strRef>
          </c:cat>
          <c:val>
            <c:numRef>
              <c:f>List1!$B$3:$B$10</c:f>
              <c:numCache>
                <c:formatCode>General</c:formatCode>
                <c:ptCount val="8"/>
                <c:pt idx="0">
                  <c:v>160</c:v>
                </c:pt>
                <c:pt idx="1">
                  <c:v>155</c:v>
                </c:pt>
                <c:pt idx="2">
                  <c:v>145</c:v>
                </c:pt>
                <c:pt idx="3">
                  <c:v>120</c:v>
                </c:pt>
                <c:pt idx="4">
                  <c:v>90</c:v>
                </c:pt>
                <c:pt idx="5">
                  <c:v>99</c:v>
                </c:pt>
                <c:pt idx="6">
                  <c:v>180</c:v>
                </c:pt>
                <c:pt idx="7">
                  <c:v>130</c:v>
                </c:pt>
              </c:numCache>
            </c:numRef>
          </c:val>
        </c:ser>
        <c:ser>
          <c:idx val="1"/>
          <c:order val="1"/>
          <c:tx>
            <c:strRef>
              <c:f>List1!$C$2</c:f>
              <c:strCache>
                <c:ptCount val="1"/>
                <c:pt idx="0">
                  <c:v>Úkol 2 (v sekundách)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List1!$A$3:$A$10</c:f>
              <c:strCache>
                <c:ptCount val="8"/>
                <c:pt idx="0">
                  <c:v>Uživatel 1</c:v>
                </c:pt>
                <c:pt idx="1">
                  <c:v>Uživatel 2</c:v>
                </c:pt>
                <c:pt idx="2">
                  <c:v>Uživatel 3</c:v>
                </c:pt>
                <c:pt idx="3">
                  <c:v>Uživatel 4</c:v>
                </c:pt>
                <c:pt idx="4">
                  <c:v>Uživatel 5</c:v>
                </c:pt>
                <c:pt idx="5">
                  <c:v>Uživatel 6</c:v>
                </c:pt>
                <c:pt idx="6">
                  <c:v>Uživatel 7</c:v>
                </c:pt>
                <c:pt idx="7">
                  <c:v>Uživatel 8</c:v>
                </c:pt>
              </c:strCache>
            </c:strRef>
          </c:cat>
          <c:val>
            <c:numRef>
              <c:f>List1!$C$3:$C$10</c:f>
              <c:numCache>
                <c:formatCode>General</c:formatCode>
                <c:ptCount val="8"/>
                <c:pt idx="0">
                  <c:v>393</c:v>
                </c:pt>
                <c:pt idx="1">
                  <c:v>355</c:v>
                </c:pt>
                <c:pt idx="2">
                  <c:v>349</c:v>
                </c:pt>
                <c:pt idx="3">
                  <c:v>330</c:v>
                </c:pt>
                <c:pt idx="4">
                  <c:v>270</c:v>
                </c:pt>
                <c:pt idx="5">
                  <c:v>264</c:v>
                </c:pt>
                <c:pt idx="6">
                  <c:v>341</c:v>
                </c:pt>
                <c:pt idx="7">
                  <c:v>300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65334432"/>
        <c:axId val="-1665324640"/>
      </c:barChart>
      <c:catAx>
        <c:axId val="-1665334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Uživatelé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-1665324640"/>
        <c:crosses val="autoZero"/>
        <c:auto val="1"/>
        <c:lblAlgn val="ctr"/>
        <c:lblOffset val="100"/>
        <c:noMultiLvlLbl val="0"/>
      </c:catAx>
      <c:valAx>
        <c:axId val="-1665324640"/>
        <c:scaling>
          <c:orientation val="minMax"/>
          <c:max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Sekundy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-166533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DC4CA-75D9-4823-BE4C-56E1D9C3F3AE}" type="datetimeFigureOut">
              <a:rPr lang="cs-CZ" smtClean="0"/>
              <a:t>8. 12. 2014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FB395-2DB3-4004-8854-429B0DDD8E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317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FB395-2DB3-4004-8854-429B0DDD8EE3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836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FB395-2DB3-4004-8854-429B0DDD8EE3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508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89EC1-D517-4863-81A5-1C1C3C2AB319}" type="datetime1">
              <a:rPr lang="cs-CZ" smtClean="0"/>
              <a:t>8. 12. 2014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4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76098-6C13-4816-AE73-0D3DC815DBCA}" type="datetime1">
              <a:rPr lang="cs-CZ" smtClean="0"/>
              <a:t>8. 12. 2014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601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97E47-C1C2-4485-9C6E-7172870912CB}" type="datetime1">
              <a:rPr lang="cs-CZ" smtClean="0"/>
              <a:t>8. 12. 2014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65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937-C0FC-4BCB-9068-4BEBCB25E555}" type="datetime1">
              <a:rPr lang="cs-CZ" smtClean="0"/>
              <a:t>8. 12. 2014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749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FB41A-3E58-4A31-97E4-158287C07048}" type="datetime1">
              <a:rPr lang="cs-CZ" smtClean="0"/>
              <a:t>8. 12. 2014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6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1D1-0050-4D76-B721-5982F57FB1AB}" type="datetime1">
              <a:rPr lang="cs-CZ" smtClean="0"/>
              <a:t>8. 12. 2014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9667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99EE-CFEA-4D06-BB9D-37E8DC4B5758}" type="datetime1">
              <a:rPr lang="cs-CZ" smtClean="0"/>
              <a:t>8. 12. 2014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400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1EB1-E5A4-4939-A7AF-51D3F07C7E7C}" type="datetime1">
              <a:rPr lang="cs-CZ" smtClean="0"/>
              <a:t>8. 12. 2014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565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C41-8C5A-4BFE-A81E-1662366CB076}" type="datetime1">
              <a:rPr lang="cs-CZ" smtClean="0"/>
              <a:t>8. 12. 2014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9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5D594F-AAFE-43D8-B8E5-FDD8F0D6A4BC}" type="datetime1">
              <a:rPr lang="cs-CZ" smtClean="0"/>
              <a:t>8. 12. 2014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92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CC31-B95A-441F-81E6-A70FB43DF8AF}" type="datetime1">
              <a:rPr lang="cs-CZ" smtClean="0"/>
              <a:t>8. 12. 2014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566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FA9E751-218D-42B9-AC20-510726F99F1F}" type="datetime1">
              <a:rPr lang="cs-CZ" smtClean="0"/>
              <a:t>8. 12. 2014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429816E-2934-407B-9E31-1584711BF428}" type="slidenum">
              <a:rPr lang="cs-CZ" smtClean="0"/>
              <a:t>‹#›</a:t>
            </a:fld>
            <a:endParaRPr lang="cs-CZ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47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GUI pro RPG hru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097280" y="5716009"/>
            <a:ext cx="10058400" cy="429418"/>
          </a:xfrm>
        </p:spPr>
        <p:txBody>
          <a:bodyPr/>
          <a:lstStyle/>
          <a:p>
            <a:pPr algn="ctr"/>
            <a:r>
              <a:rPr lang="cs-CZ" dirty="0" smtClean="0"/>
              <a:t>Jaroslav Prokop </a:t>
            </a:r>
            <a:r>
              <a:rPr lang="en-US" dirty="0" smtClean="0"/>
              <a:t>| </a:t>
            </a:r>
            <a:r>
              <a:rPr lang="cs-CZ" dirty="0" smtClean="0"/>
              <a:t>David Dressler </a:t>
            </a:r>
            <a:r>
              <a:rPr lang="en-US" dirty="0" smtClean="0"/>
              <a:t>| </a:t>
            </a:r>
            <a:r>
              <a:rPr lang="cs-CZ" dirty="0" smtClean="0"/>
              <a:t>Miroslav Pospíšil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44" y="273907"/>
            <a:ext cx="1312520" cy="1312520"/>
          </a:xfrm>
          <a:prstGeom prst="rect">
            <a:avLst/>
          </a:prstGeom>
        </p:spPr>
      </p:pic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1</a:t>
            </a:fld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407" cy="6858000"/>
          </a:xfrm>
        </p:spPr>
      </p:pic>
    </p:spTree>
    <p:extLst>
      <p:ext uri="{BB962C8B-B14F-4D97-AF65-F5344CB8AC3E}">
        <p14:creationId xmlns:p14="http://schemas.microsoft.com/office/powerpoint/2010/main" val="286694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975"/>
          </a:xfrm>
        </p:spPr>
      </p:pic>
    </p:spTree>
    <p:extLst>
      <p:ext uri="{BB962C8B-B14F-4D97-AF65-F5344CB8AC3E}">
        <p14:creationId xmlns:p14="http://schemas.microsoft.com/office/powerpoint/2010/main" val="14245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22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174"/>
          </a:xfrm>
        </p:spPr>
      </p:pic>
    </p:spTree>
    <p:extLst>
      <p:ext uri="{BB962C8B-B14F-4D97-AF65-F5344CB8AC3E}">
        <p14:creationId xmlns:p14="http://schemas.microsoft.com/office/powerpoint/2010/main" val="1089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0856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317"/>
          </a:xfrm>
        </p:spPr>
      </p:pic>
    </p:spTree>
    <p:extLst>
      <p:ext uri="{BB962C8B-B14F-4D97-AF65-F5344CB8AC3E}">
        <p14:creationId xmlns:p14="http://schemas.microsoft.com/office/powerpoint/2010/main" val="349937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456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Testování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Tx/>
              <a:buChar char="-"/>
            </a:pPr>
            <a:r>
              <a:rPr lang="cs-CZ" dirty="0" smtClean="0"/>
              <a:t>Alfa-testování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V týmu.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Testovány všechny možné stavy.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Viditelnost klíčových prvků.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Každá akce má svou požadovanou reakci.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Vratnost všech akcí.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Stejný vzhled i rozmístění částí aplikace.</a:t>
            </a:r>
          </a:p>
          <a:p>
            <a:pPr lvl="2">
              <a:buFontTx/>
              <a:buChar char="-"/>
            </a:pPr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17</a:t>
            </a:fld>
            <a:endParaRPr lang="cs-CZ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46" y="2117124"/>
            <a:ext cx="3865582" cy="2873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ovéPole 5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1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Testování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Tx/>
              <a:buChar char="-"/>
            </a:pPr>
            <a:r>
              <a:rPr lang="cs-CZ" dirty="0" smtClean="0"/>
              <a:t>Beta-testování</a:t>
            </a:r>
            <a:endParaRPr lang="cs-CZ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Lidé (rodina, přátelé) – testováno na 8 lidech.</a:t>
            </a:r>
            <a:endParaRPr lang="cs-CZ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Testováno v domácím prostředí za přítomnosti jednoho z nás.</a:t>
            </a:r>
            <a:endParaRPr lang="cs-CZ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Rovnoměrné rozložení zkušeností s PC a hrami.</a:t>
            </a:r>
            <a:endParaRPr lang="cs-CZ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Po dobu 20 minut.</a:t>
            </a:r>
            <a:endParaRPr lang="cs-CZ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Jednoduché až složitější</a:t>
            </a:r>
            <a:r>
              <a:rPr lang="cs-CZ" dirty="0"/>
              <a:t> </a:t>
            </a:r>
            <a:r>
              <a:rPr lang="cs-CZ" dirty="0" smtClean="0"/>
              <a:t>úkoly.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18</a:t>
            </a:fld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697" y="2262149"/>
            <a:ext cx="21240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Beta-testování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Tx/>
              <a:buChar char="-"/>
            </a:pPr>
            <a:r>
              <a:rPr lang="cs-CZ" dirty="0" smtClean="0"/>
              <a:t>Měřeno:</a:t>
            </a:r>
            <a:endParaRPr lang="cs-CZ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Doba nutná k dokončení úkolu.</a:t>
            </a:r>
            <a:endParaRPr lang="cs-CZ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Kolik procent z úkolu lze dokončit za jednotku času.</a:t>
            </a:r>
            <a:endParaRPr lang="cs-CZ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Poměr úspěšných a neúspěšných pokusů.</a:t>
            </a:r>
            <a:endParaRPr lang="cs-CZ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Frekvence zobrazování Triangle menu.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cs-CZ" dirty="0" smtClean="0"/>
              <a:t>Dotazováno v dotazníku: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Jestli by měli zájem o koupi i po skončení testování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Kladné / záporné reakce na rozhraní.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Počet lidí, kterým by uživatel hru doporučil.</a:t>
            </a:r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19</a:t>
            </a:fld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11" y="2413323"/>
            <a:ext cx="3756453" cy="2501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4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Vytvoření uživatelského rozhraní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200000"/>
              </a:lnSpc>
              <a:buFontTx/>
              <a:buChar char="-"/>
            </a:pPr>
            <a:r>
              <a:rPr lang="cs-CZ" sz="2000" dirty="0" smtClean="0"/>
              <a:t>Jednoduché, intuitivní, přehledné, inovativní.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sz="2000" dirty="0" smtClean="0"/>
              <a:t>Zakomponování / Nezakomponování některých prvků z již hotových řešení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sz="2000" dirty="0" smtClean="0"/>
              <a:t>Inspirace v nových hrách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sz="2000" dirty="0" smtClean="0"/>
              <a:t>Schování části GUI ve hře</a:t>
            </a:r>
          </a:p>
          <a:p>
            <a:pPr lvl="1">
              <a:lnSpc>
                <a:spcPct val="200000"/>
              </a:lnSpc>
              <a:buFontTx/>
              <a:buChar char="-"/>
            </a:pPr>
            <a:endParaRPr lang="cs-CZ" sz="2000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2</a:t>
            </a:fld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09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Výsledky testování</a:t>
            </a:r>
            <a:endParaRPr lang="cs-CZ" dirty="0"/>
          </a:p>
        </p:txBody>
      </p:sp>
      <p:graphicFrame>
        <p:nvGraphicFramePr>
          <p:cNvPr id="5" name="Zástupný symbol pro obsah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140139"/>
              </p:ext>
            </p:extLst>
          </p:nvPr>
        </p:nvGraphicFramePr>
        <p:xfrm>
          <a:off x="623589" y="2414928"/>
          <a:ext cx="4331961" cy="1068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4178"/>
                <a:gridCol w="932980"/>
                <a:gridCol w="1014803"/>
              </a:tblGrid>
              <a:tr h="2835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 měření</a:t>
                      </a:r>
                      <a:r>
                        <a:rPr lang="cs-CZ" sz="110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cs-CZ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Minimum</a:t>
                      </a:r>
                      <a:endParaRPr lang="cs-CZ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Maximum</a:t>
                      </a:r>
                      <a:endParaRPr lang="cs-CZ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24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>
                          <a:effectLst/>
                        </a:rPr>
                        <a:t>Doba nutná k dokončení úkolu</a:t>
                      </a:r>
                      <a:endParaRPr lang="cs-CZ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>
                          <a:effectLst/>
                        </a:rPr>
                        <a:t>90 s</a:t>
                      </a:r>
                      <a:endParaRPr lang="cs-CZ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>
                          <a:effectLst/>
                        </a:rPr>
                        <a:t>180 s</a:t>
                      </a:r>
                      <a:endParaRPr lang="cs-CZ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24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>
                          <a:effectLst/>
                        </a:rPr>
                        <a:t>Průměrný počet procent splnění úkolu za minutu</a:t>
                      </a:r>
                      <a:endParaRPr lang="cs-CZ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>
                          <a:effectLst/>
                        </a:rPr>
                        <a:t>33,3 %</a:t>
                      </a:r>
                      <a:endParaRPr lang="cs-CZ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>
                          <a:effectLst/>
                        </a:rPr>
                        <a:t>66,7 %</a:t>
                      </a:r>
                      <a:endParaRPr lang="cs-CZ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20</a:t>
            </a:fld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1097280" y="1963024"/>
            <a:ext cx="181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Jednoduchý úkol:</a:t>
            </a:r>
            <a:endParaRPr lang="cs-CZ" dirty="0"/>
          </a:p>
        </p:txBody>
      </p:sp>
      <p:graphicFrame>
        <p:nvGraphicFramePr>
          <p:cNvPr id="8" name="Tabulk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928920"/>
              </p:ext>
            </p:extLst>
          </p:nvPr>
        </p:nvGraphicFramePr>
        <p:xfrm>
          <a:off x="606661" y="4034411"/>
          <a:ext cx="4365516" cy="1508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2645"/>
                <a:gridCol w="940207"/>
                <a:gridCol w="1022664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 měření</a:t>
                      </a:r>
                      <a:r>
                        <a:rPr lang="cs-CZ" sz="110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cs-CZ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Minimum</a:t>
                      </a:r>
                      <a:endParaRPr lang="cs-CZ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Maximum</a:t>
                      </a:r>
                      <a:endParaRPr lang="cs-CZ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>
                          <a:effectLst/>
                        </a:rPr>
                        <a:t>Doba nutná k dokončení úkolu</a:t>
                      </a:r>
                      <a:endParaRPr lang="cs-CZ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>
                          <a:effectLst/>
                        </a:rPr>
                        <a:t>264 s</a:t>
                      </a:r>
                      <a:endParaRPr lang="cs-CZ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>
                          <a:effectLst/>
                        </a:rPr>
                        <a:t>393 s</a:t>
                      </a:r>
                      <a:endParaRPr lang="cs-CZ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>
                          <a:effectLst/>
                        </a:rPr>
                        <a:t>Průměrný počet procent splnění úkolu za jednu minutu</a:t>
                      </a:r>
                      <a:endParaRPr lang="cs-CZ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>
                          <a:effectLst/>
                        </a:rPr>
                        <a:t>15,3 %</a:t>
                      </a:r>
                      <a:endParaRPr lang="cs-CZ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>
                          <a:effectLst/>
                        </a:rPr>
                        <a:t>22,7 %</a:t>
                      </a:r>
                      <a:endParaRPr lang="cs-CZ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>
                          <a:effectLst/>
                        </a:rPr>
                        <a:t>Frekvence zobrazení trojúhelníkového rozhraní.</a:t>
                      </a:r>
                      <a:endParaRPr lang="cs-CZ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>
                          <a:effectLst/>
                        </a:rPr>
                        <a:t>1,66 / m</a:t>
                      </a:r>
                      <a:endParaRPr lang="cs-CZ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s-CZ" sz="1100" dirty="0">
                          <a:effectLst/>
                        </a:rPr>
                        <a:t>3,6 / m</a:t>
                      </a:r>
                      <a:endParaRPr lang="cs-CZ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TextovéPole 8"/>
          <p:cNvSpPr txBox="1"/>
          <p:nvPr/>
        </p:nvSpPr>
        <p:spPr>
          <a:xfrm>
            <a:off x="1097280" y="3578238"/>
            <a:ext cx="150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Složitější úkol:</a:t>
            </a:r>
            <a:endParaRPr lang="cs-CZ" dirty="0"/>
          </a:p>
        </p:txBody>
      </p:sp>
      <p:graphicFrame>
        <p:nvGraphicFramePr>
          <p:cNvPr id="10" name="Graf 9"/>
          <p:cNvGraphicFramePr/>
          <p:nvPr>
            <p:extLst>
              <p:ext uri="{D42A27DB-BD31-4B8C-83A1-F6EECF244321}">
                <p14:modId xmlns:p14="http://schemas.microsoft.com/office/powerpoint/2010/main" val="868785562"/>
              </p:ext>
            </p:extLst>
          </p:nvPr>
        </p:nvGraphicFramePr>
        <p:xfrm>
          <a:off x="5629013" y="2191266"/>
          <a:ext cx="5401452" cy="3611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ovéPole 10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5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Reakce z dotazníku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8547"/>
          </a:xfrm>
        </p:spPr>
        <p:txBody>
          <a:bodyPr>
            <a:noAutofit/>
          </a:bodyPr>
          <a:lstStyle/>
          <a:p>
            <a:pPr lvl="0"/>
            <a:r>
              <a:rPr lang="cs-CZ" sz="1600" dirty="0" smtClean="0"/>
              <a:t>Pavel </a:t>
            </a:r>
            <a:r>
              <a:rPr lang="cs-CZ" sz="1600" dirty="0"/>
              <a:t>(32 let, SŠ učitel informatiky): </a:t>
            </a:r>
          </a:p>
          <a:p>
            <a:r>
              <a:rPr lang="cs-CZ" sz="1600" i="1" dirty="0"/>
              <a:t>„Triangle menu se mi zdá velice efektivní a intuitivní. Takovouto věc bych ocenil i v jiných hrách. Je to užitečné a přehledné – vše je na jednom místě</a:t>
            </a:r>
            <a:r>
              <a:rPr lang="cs-CZ" sz="1600" i="1" dirty="0" smtClean="0"/>
              <a:t>.“</a:t>
            </a:r>
          </a:p>
          <a:p>
            <a:pPr lvl="0"/>
            <a:r>
              <a:rPr lang="cs-CZ" sz="1600" dirty="0"/>
              <a:t>Miroslav (</a:t>
            </a:r>
            <a:r>
              <a:rPr lang="cs-CZ" sz="1600" dirty="0" smtClean="0"/>
              <a:t>49 </a:t>
            </a:r>
            <a:r>
              <a:rPr lang="cs-CZ" sz="1600" dirty="0"/>
              <a:t>let, redaktor):</a:t>
            </a:r>
          </a:p>
          <a:p>
            <a:r>
              <a:rPr lang="cs-CZ" sz="1600" i="1" dirty="0"/>
              <a:t>„Osobně s počítačovými hrami nemám žádné zkušenosti, ale líbí se mi celkový vzhled hry a velmi snadná ovladatelnost. Chválím tvůrčí myšlenku při načítání hry.“</a:t>
            </a:r>
            <a:endParaRPr lang="cs-CZ" sz="1600" dirty="0"/>
          </a:p>
          <a:p>
            <a:pPr lvl="0"/>
            <a:r>
              <a:rPr lang="cs-CZ" sz="1600" dirty="0"/>
              <a:t>Jakub (22 let, VŠ student):</a:t>
            </a:r>
          </a:p>
          <a:p>
            <a:r>
              <a:rPr lang="cs-CZ" sz="1600" i="1" dirty="0"/>
              <a:t>„S žánrem RPG mám velké zkušenosti. Sám jsem dohrál bezmála 8 titulů. Oproti inovativním prvkům mi zde chybí možnosti jako zvolit si za jakou postavu hrát, upravit si vlastní postavu z hlediska vzhledu i statistik postavy. Jinak vzhled vypadá skvěle</a:t>
            </a:r>
            <a:r>
              <a:rPr lang="cs-CZ" sz="1600" i="1" dirty="0" smtClean="0"/>
              <a:t>.“</a:t>
            </a:r>
          </a:p>
          <a:p>
            <a:pPr lvl="0"/>
            <a:r>
              <a:rPr lang="cs-CZ" sz="1600" dirty="0"/>
              <a:t>Tereza (15 let, žákyně):</a:t>
            </a:r>
          </a:p>
          <a:p>
            <a:r>
              <a:rPr lang="cs-CZ" sz="1600" i="1" dirty="0"/>
              <a:t>„V oknech je špatně viditelný text a jsou všechny stejné. Mapa by mohla být větší, nejde tam skoro nic vidět“.</a:t>
            </a:r>
            <a:endParaRPr lang="cs-CZ" sz="1600" dirty="0"/>
          </a:p>
          <a:p>
            <a:endParaRPr lang="cs-CZ" sz="1600" dirty="0"/>
          </a:p>
          <a:p>
            <a:pPr marL="201168" lvl="1" indent="0">
              <a:buNone/>
            </a:pPr>
            <a:endParaRPr lang="cs-CZ" sz="1600" dirty="0" smtClean="0"/>
          </a:p>
          <a:p>
            <a:pPr marL="201168" lvl="1" indent="0">
              <a:buNone/>
            </a:pPr>
            <a:endParaRPr lang="cs-CZ" sz="1600" dirty="0" smtClean="0"/>
          </a:p>
          <a:p>
            <a:pPr marL="201168" lvl="1" indent="0">
              <a:buNone/>
            </a:pPr>
            <a:endParaRPr lang="cs-CZ" sz="160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21</a:t>
            </a:fld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  <p:cxnSp>
        <p:nvCxnSpPr>
          <p:cNvPr id="7" name="Přímá spojnice 6"/>
          <p:cNvCxnSpPr/>
          <p:nvPr/>
        </p:nvCxnSpPr>
        <p:spPr>
          <a:xfrm>
            <a:off x="1097280" y="2785886"/>
            <a:ext cx="10058400" cy="6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9"/>
          <p:cNvCxnSpPr/>
          <p:nvPr/>
        </p:nvCxnSpPr>
        <p:spPr>
          <a:xfrm>
            <a:off x="1154083" y="3796637"/>
            <a:ext cx="10058400" cy="6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/>
          <p:cNvCxnSpPr/>
          <p:nvPr/>
        </p:nvCxnSpPr>
        <p:spPr>
          <a:xfrm>
            <a:off x="1154083" y="5020458"/>
            <a:ext cx="10058400" cy="6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0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Vyhodnocení řešení a závěr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Nápad s Triangle menu byl všemi chválen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Tlačítka v Triangle menu by mohla mít při najetí myši popis jaké informace obsahují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Úmysl schovat nepotřebné panely – kladné ohlasy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Uživatelé postrádali nápovědu uvnitř hry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Hlavní menu přehledné a jednoduché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První reakce na hlavní menu a Triangle menu – ohromení (potvrzeno ohlasy v dotazníku)</a:t>
            </a:r>
          </a:p>
          <a:p>
            <a:pPr lvl="1">
              <a:lnSpc>
                <a:spcPct val="150000"/>
              </a:lnSpc>
              <a:buFontTx/>
              <a:buChar char="-"/>
            </a:pP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67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096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Použité technologie a nástroje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Tx/>
              <a:buChar char="-"/>
            </a:pPr>
            <a:r>
              <a:rPr lang="cs-CZ" dirty="0" smtClean="0"/>
              <a:t>Technologie: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Windows </a:t>
            </a:r>
            <a:r>
              <a:rPr lang="cs-CZ" dirty="0" err="1" smtClean="0"/>
              <a:t>Presentation</a:t>
            </a:r>
            <a:r>
              <a:rPr lang="cs-CZ" dirty="0" smtClean="0"/>
              <a:t> </a:t>
            </a:r>
            <a:r>
              <a:rPr lang="cs-CZ" dirty="0" err="1" smtClean="0"/>
              <a:t>Foundation</a:t>
            </a:r>
            <a:r>
              <a:rPr lang="cs-CZ" dirty="0" smtClean="0"/>
              <a:t> (WPF)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XAML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C</a:t>
            </a:r>
            <a:r>
              <a:rPr lang="en-US" dirty="0" smtClean="0"/>
              <a:t>#</a:t>
            </a:r>
            <a:endParaRPr lang="cs-CZ" dirty="0" smtClean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cs-CZ" dirty="0" smtClean="0"/>
              <a:t>Nástroje: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Microsoft Visual Studio 2013 Professional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Adobe Photoshop CS6, GIMP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3</a:t>
            </a:fld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78" y="2051221"/>
            <a:ext cx="2712263" cy="44921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9" b="27602"/>
          <a:stretch/>
        </p:blipFill>
        <p:spPr>
          <a:xfrm>
            <a:off x="8063234" y="2705927"/>
            <a:ext cx="1998149" cy="523839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647" y="3435253"/>
            <a:ext cx="753915" cy="753915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t="34275" r="6603" b="36732"/>
          <a:stretch/>
        </p:blipFill>
        <p:spPr>
          <a:xfrm>
            <a:off x="7801918" y="4394655"/>
            <a:ext cx="2520780" cy="551348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24" y="5157086"/>
            <a:ext cx="862968" cy="8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Návrh aplikace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Tx/>
              <a:buChar char="-"/>
            </a:pPr>
            <a:r>
              <a:rPr lang="cs-CZ" dirty="0" smtClean="0"/>
              <a:t>Žánr RPG a Steampunk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cs-CZ" dirty="0" smtClean="0"/>
              <a:t>Hlavní hrdina a jeho možnosti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Statistiky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Postava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Inventář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Obchod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Talentový systém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cs-CZ" dirty="0" smtClean="0"/>
              <a:t>Další …</a:t>
            </a:r>
          </a:p>
          <a:p>
            <a:pPr lvl="1"/>
            <a:endParaRPr lang="cs-CZ" dirty="0" smtClean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4</a:t>
            </a:fld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2"/>
          <a:stretch/>
        </p:blipFill>
        <p:spPr>
          <a:xfrm>
            <a:off x="5848865" y="2084172"/>
            <a:ext cx="5306815" cy="299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02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Návrh GUI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Hlavní boční menu a podmenu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Načítání hry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Hlavní okno hry a panely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Triangle menu a jeho podsekce</a:t>
            </a:r>
          </a:p>
          <a:p>
            <a:endParaRPr lang="cs-CZ" dirty="0" smtClean="0"/>
          </a:p>
          <a:p>
            <a:endParaRPr lang="cs-CZ" dirty="0"/>
          </a:p>
        </p:txBody>
      </p:sp>
      <p:sp>
        <p:nvSpPr>
          <p:cNvPr id="4" name="TextovéPole 3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5</a:t>
            </a:fld>
            <a:endParaRPr lang="cs-CZ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18" y="1972953"/>
            <a:ext cx="5351262" cy="3225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46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Návrh GUI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Hlavní boční menu a podmenu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Načítání hry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Hlavní okno hry a panely</a:t>
            </a:r>
          </a:p>
          <a:p>
            <a:pPr lvl="1">
              <a:lnSpc>
                <a:spcPct val="200000"/>
              </a:lnSpc>
              <a:buFontTx/>
              <a:buChar char="-"/>
            </a:pPr>
            <a:r>
              <a:rPr lang="cs-CZ" dirty="0" smtClean="0"/>
              <a:t>Triangle menu a jeho podsekce</a:t>
            </a:r>
          </a:p>
          <a:p>
            <a:endParaRPr lang="cs-CZ" dirty="0" smtClean="0"/>
          </a:p>
          <a:p>
            <a:endParaRPr lang="cs-CZ" dirty="0"/>
          </a:p>
        </p:txBody>
      </p:sp>
      <p:sp>
        <p:nvSpPr>
          <p:cNvPr id="4" name="TextovéPole 3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6</a:t>
            </a:fld>
            <a:endParaRPr lang="cs-CZ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18" y="1972953"/>
            <a:ext cx="5351262" cy="3225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57" y="2100172"/>
            <a:ext cx="5399364" cy="3225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5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816E-2934-407B-9E31-1584711BF428}" type="slidenum">
              <a:rPr lang="cs-CZ" smtClean="0"/>
              <a:t>7</a:t>
            </a:fld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0" y="6547911"/>
            <a:ext cx="595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Projekt pro předmět ITU – Vlastní zadání – GUI pro RPG hru</a:t>
            </a:r>
            <a:endParaRPr lang="cs-CZ" sz="1200" dirty="0">
              <a:solidFill>
                <a:schemeClr val="bg1"/>
              </a:solidFill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75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6110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ktiva">
  <a:themeElements>
    <a:clrScheme name="Retrospek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139</TotalTime>
  <Words>576</Words>
  <Application>Microsoft Office PowerPoint</Application>
  <PresentationFormat>Širokoúhlá obrazovka</PresentationFormat>
  <Paragraphs>132</Paragraphs>
  <Slides>23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Retrospektiva</vt:lpstr>
      <vt:lpstr>GUI pro RPG hru</vt:lpstr>
      <vt:lpstr>Vytvoření uživatelského rozhraní</vt:lpstr>
      <vt:lpstr>Použité technologie a nástroje</vt:lpstr>
      <vt:lpstr>Návrh aplikace</vt:lpstr>
      <vt:lpstr>Návrh GUI</vt:lpstr>
      <vt:lpstr>Návrh GUI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Testování</vt:lpstr>
      <vt:lpstr>Testování</vt:lpstr>
      <vt:lpstr>Beta-testování</vt:lpstr>
      <vt:lpstr>Výsledky testování</vt:lpstr>
      <vt:lpstr>Reakce z dotazníku</vt:lpstr>
      <vt:lpstr>Vyhodnocení řešení a závěr</vt:lpstr>
      <vt:lpstr>Prezentace aplikace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 pro RPG hru</dc:title>
  <dc:creator>Mirinda</dc:creator>
  <cp:lastModifiedBy>Mirinda</cp:lastModifiedBy>
  <cp:revision>73</cp:revision>
  <dcterms:created xsi:type="dcterms:W3CDTF">2014-12-08T20:28:20Z</dcterms:created>
  <dcterms:modified xsi:type="dcterms:W3CDTF">2014-12-08T22:48:15Z</dcterms:modified>
</cp:coreProperties>
</file>